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6" r:id="rId17"/>
    <p:sldId id="271" r:id="rId18"/>
    <p:sldId id="272" r:id="rId19"/>
    <p:sldId id="277" r:id="rId20"/>
    <p:sldId id="273" r:id="rId21"/>
    <p:sldId id="274" r:id="rId22"/>
    <p:sldId id="275" r:id="rId23"/>
    <p:sldId id="278" r:id="rId24"/>
  </p:sldIdLst>
  <p:sldSz cx="9144000" cy="6858000" type="screen4x3"/>
  <p:notesSz cx="6858000" cy="9144000"/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8F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7C4C9-88EF-425A-A23F-DE758F83C996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45422-C76A-4F95-9258-003EF7F21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741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279D-7164-4650-8718-7A71120A21AC}" type="datetime1">
              <a:rPr lang="ru-RU" smtClean="0"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183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B2E4-EC8E-4898-8023-64CFC6CDE1ED}" type="datetime1">
              <a:rPr lang="ru-RU" smtClean="0"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686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9210-65F8-43E0-8BC6-A124C24896DF}" type="datetime1">
              <a:rPr lang="ru-RU" smtClean="0"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111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8BC6-2B1F-47C7-B2F6-9424F04FF4F6}" type="datetime1">
              <a:rPr lang="ru-RU" smtClean="0"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774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866E-A22E-4304-ADFC-8A1BDF8693C8}" type="datetime1">
              <a:rPr lang="ru-RU" smtClean="0"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371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094A-4E69-45CC-8518-A07800CCC1D9}" type="datetime1">
              <a:rPr lang="ru-RU" smtClean="0"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59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48EE-7E20-4ED3-A4C9-C8242434452B}" type="datetime1">
              <a:rPr lang="ru-RU" smtClean="0"/>
              <a:t>21.03.2017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251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E4C8-0965-48EF-9FEA-36654F2F2FE2}" type="datetime1">
              <a:rPr lang="ru-RU" smtClean="0"/>
              <a:t>21.03.2017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86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20AF-BCCA-4D34-94A3-A87BC3BE0158}" type="datetime1">
              <a:rPr lang="ru-RU" smtClean="0"/>
              <a:t>21.03.2017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58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E9CD-D348-44FF-8F1E-1B10E3F074CB}" type="datetime1">
              <a:rPr lang="ru-RU" smtClean="0"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9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9707-F0D4-427E-AD2D-0AEA09AB47DF}" type="datetime1">
              <a:rPr lang="ru-RU" smtClean="0"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308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4173B-7DFC-4FC8-A61F-AA41CC51CADA}" type="datetime1">
              <a:rPr lang="ru-RU" smtClean="0"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E42CA-40DA-4789-A332-BD9F91018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59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search/?text=#%D0%BA%D0%B8%D1%82%D1%8B#57&amp;lr=14&amp;clid=2186620&amp;rq=1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yandex.ru/search/?text=#f57 #f58 #%D1%82%D0%B8%D1%85%D0%B8%D0%B9%D0%B4%D0%BE%D0%BC #%D1%80%D0%B8%D0%BD%D0%B0 #%D0%BD%D1%8F%D0%BF%D0%BE%D0%BA%D0%B0 #%D0%BA%D0%B8%D1%82%D1%8B #%D0%BC%D0%BE%D1%80%D0%B5%D0%BA%D0%B8%D1%82%D0%BE%D0%B2&amp;lr=14&amp;clid=2186620&amp;rq=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andex.ru/search/?text=#%D0%BA%D0%B8%D1%82%D1%8B%D1%83%D0%B1%D0%B8%D0%B9%D1%86%D1%8B&amp;lr=14&amp;clid=2186620&amp;rq=1" TargetMode="External"/><Relationship Id="rId5" Type="http://schemas.openxmlformats.org/officeDocument/2006/relationships/hyperlink" Target="https://yandex.ru/search/?text=#%D0%BA%D0%B8%D1%82%D1%8B%D0%BF%D0%BB%D1%8B%D0%B2%D1%83%D1%82%D0%B2%D0%B2%D0%B5%D1%80%D1%85&amp;lr=14&amp;clid=2186620&amp;rq=1" TargetMode="External"/><Relationship Id="rId4" Type="http://schemas.openxmlformats.org/officeDocument/2006/relationships/hyperlink" Target="https://yandex.ru/search/?text=#%D0%BA%D0%B8%D1%82%D1%8B%D1%83%D0%BC%D0%B8%D1%80%D0%B0%D1%8E%D1%82%D0%B2%D0%BB%D1%83%D0%B6%D0%B0%D1%85%D0%B1%D0%B5%D0%BD%D0%B7%D0%B8%D0%BD%D0%B0&amp;lr=14&amp;clid=2186620&amp;rq=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ais.rkn.gov.ru/feedback/#for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апля 4"/>
          <p:cNvSpPr/>
          <p:nvPr/>
        </p:nvSpPr>
        <p:spPr>
          <a:xfrm>
            <a:off x="434901" y="286439"/>
            <a:ext cx="8400628" cy="6015209"/>
          </a:xfrm>
          <a:prstGeom prst="teardrop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00" y="2040697"/>
            <a:ext cx="4330159" cy="44952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23701" y="471037"/>
            <a:ext cx="49135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dirty="0" smtClean="0">
                <a:solidFill>
                  <a:srgbClr val="0070C0"/>
                </a:solidFill>
              </a:rPr>
              <a:t>КИТЫ И БАБОЧКИ:</a:t>
            </a:r>
          </a:p>
          <a:p>
            <a:pPr algn="r"/>
            <a:r>
              <a:rPr lang="ru-RU" sz="4800" dirty="0" smtClean="0">
                <a:solidFill>
                  <a:srgbClr val="0070C0"/>
                </a:solidFill>
              </a:rPr>
              <a:t>Новые «игры» наших детей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9" name="Полилиния 8"/>
          <p:cNvSpPr/>
          <p:nvPr/>
        </p:nvSpPr>
        <p:spPr>
          <a:xfrm rot="21010095">
            <a:off x="3963852" y="2159088"/>
            <a:ext cx="4671152" cy="374791"/>
          </a:xfrm>
          <a:custGeom>
            <a:avLst/>
            <a:gdLst>
              <a:gd name="connsiteX0" fmla="*/ 4671152 w 4671152"/>
              <a:gd name="connsiteY0" fmla="*/ 374791 h 374791"/>
              <a:gd name="connsiteX1" fmla="*/ 2082188 w 4671152"/>
              <a:gd name="connsiteY1" fmla="*/ 218 h 374791"/>
              <a:gd name="connsiteX2" fmla="*/ 451692 w 4671152"/>
              <a:gd name="connsiteY2" fmla="*/ 319707 h 374791"/>
              <a:gd name="connsiteX3" fmla="*/ 0 w 4671152"/>
              <a:gd name="connsiteY3" fmla="*/ 275639 h 37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1152" h="374791">
                <a:moveTo>
                  <a:pt x="4671152" y="374791"/>
                </a:moveTo>
                <a:cubicBezTo>
                  <a:pt x="3728291" y="192095"/>
                  <a:pt x="2785431" y="9399"/>
                  <a:pt x="2082188" y="218"/>
                </a:cubicBezTo>
                <a:cubicBezTo>
                  <a:pt x="1378945" y="-8963"/>
                  <a:pt x="798723" y="273804"/>
                  <a:pt x="451692" y="319707"/>
                </a:cubicBezTo>
                <a:cubicBezTo>
                  <a:pt x="104661" y="365610"/>
                  <a:pt x="52330" y="320624"/>
                  <a:pt x="0" y="275639"/>
                </a:cubicBezTo>
              </a:path>
            </a:pathLst>
          </a:custGeom>
          <a:ln>
            <a:prstDash val="lgDashDot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635215" y="4696287"/>
            <a:ext cx="4002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Ликбез для взрослых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88378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Откуда взялись БАБОЧКИ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4900" y="1518492"/>
            <a:ext cx="8202324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50845" y="1850834"/>
            <a:ext cx="7733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Якобы рок-звезда, увидев порезы на руках фанатки, нарисовал маркером на них бабочку, как символ легкости и поправимости любой трагедии.</a:t>
            </a:r>
          </a:p>
          <a:p>
            <a:r>
              <a:rPr lang="ru-RU" sz="3200" dirty="0" smtClean="0"/>
              <a:t>По другой версии – символ анорексии</a:t>
            </a:r>
          </a:p>
          <a:p>
            <a:endParaRPr lang="ru-RU" sz="3200" dirty="0"/>
          </a:p>
          <a:p>
            <a:r>
              <a:rPr lang="ru-RU" sz="3200" dirty="0" smtClean="0"/>
              <a:t>Кроме бабочек встречаются пони, единороги и «тихий дом» (глубинный интернет, куда попадают души игроков)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21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9703" y="363556"/>
            <a:ext cx="852133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9703" y="447052"/>
            <a:ext cx="8938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Почему не могут выйти из «игры»?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4900" y="1518492"/>
            <a:ext cx="8202324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11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361" y="1850834"/>
            <a:ext cx="7468324" cy="369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95" y="1216493"/>
            <a:ext cx="920172" cy="95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6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Как внешне проявляется?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4900" y="1518492"/>
            <a:ext cx="8202324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50844" y="1850834"/>
            <a:ext cx="80863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-   Увлечен </a:t>
            </a:r>
            <a:r>
              <a:rPr lang="ru-RU" sz="3200" dirty="0" err="1" smtClean="0"/>
              <a:t>соцсетями</a:t>
            </a:r>
            <a:r>
              <a:rPr lang="ru-RU" sz="3200" dirty="0" smtClean="0"/>
              <a:t>, не показывает     аккаунт, скрывается под </a:t>
            </a:r>
            <a:r>
              <a:rPr lang="ru-RU" sz="3200" dirty="0" err="1" smtClean="0"/>
              <a:t>ником</a:t>
            </a:r>
            <a:endParaRPr lang="ru-RU" sz="3200" dirty="0" smtClean="0"/>
          </a:p>
          <a:p>
            <a:pPr marL="457200" indent="-457200">
              <a:buFontTx/>
              <a:buChar char="-"/>
            </a:pPr>
            <a:r>
              <a:rPr lang="ru-RU" sz="3200" dirty="0" smtClean="0"/>
              <a:t>Иногда может внезапно сорваться и уйти из дома под неким предлогом на короткое время</a:t>
            </a:r>
          </a:p>
          <a:p>
            <a:pPr marL="457200" indent="-457200">
              <a:buFontTx/>
              <a:buChar char="-"/>
            </a:pPr>
            <a:r>
              <a:rPr lang="ru-RU" sz="3200" dirty="0" smtClean="0"/>
              <a:t>Появились «царапины» на руках или ногах, интересуется ножами, лезвиями</a:t>
            </a:r>
          </a:p>
          <a:p>
            <a:pPr marL="457200" indent="-457200">
              <a:buFontTx/>
              <a:buChar char="-"/>
            </a:pPr>
            <a:r>
              <a:rPr lang="ru-RU" sz="3200" dirty="0" smtClean="0"/>
              <a:t>Не высыпается, хоть и ложится вовремя</a:t>
            </a:r>
          </a:p>
          <a:p>
            <a:pPr marL="457200" indent="-457200">
              <a:buFontTx/>
              <a:buChar char="-"/>
            </a:pPr>
            <a:r>
              <a:rPr lang="ru-RU" sz="3200" dirty="0" smtClean="0"/>
              <a:t>Выходит в </a:t>
            </a:r>
            <a:r>
              <a:rPr lang="ru-RU" sz="3200" dirty="0" err="1" smtClean="0"/>
              <a:t>соцсеть</a:t>
            </a:r>
            <a:r>
              <a:rPr lang="ru-RU" sz="3200" dirty="0" smtClean="0"/>
              <a:t> в 4 утра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131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Как найти в </a:t>
            </a:r>
            <a:r>
              <a:rPr lang="ru-RU" sz="4400" dirty="0" err="1" smtClean="0">
                <a:solidFill>
                  <a:srgbClr val="0070C0"/>
                </a:solidFill>
              </a:rPr>
              <a:t>соцсети</a:t>
            </a:r>
            <a:r>
              <a:rPr lang="ru-RU" sz="4400" dirty="0" smtClean="0">
                <a:solidFill>
                  <a:srgbClr val="0070C0"/>
                </a:solidFill>
              </a:rPr>
              <a:t>?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4900" y="1518492"/>
            <a:ext cx="8202324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50845" y="1850834"/>
            <a:ext cx="77338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Группы со словами «синий кит», «тихий дом», «разбуди меня в 4:20», «море китов» быстро блокируются и мгновенно появляются снова</a:t>
            </a:r>
          </a:p>
          <a:p>
            <a:r>
              <a:rPr lang="ru-RU" sz="3200" dirty="0" smtClean="0"/>
              <a:t>Любая вариация этих слов, а также символы </a:t>
            </a:r>
            <a:r>
              <a:rPr lang="en-US" sz="3200" dirty="0" smtClean="0"/>
              <a:t>F57, F58, F54 </a:t>
            </a:r>
            <a:r>
              <a:rPr lang="ru-RU" sz="3200" dirty="0" smtClean="0"/>
              <a:t>и другие цифровые значения с буквой </a:t>
            </a:r>
            <a:r>
              <a:rPr lang="en-US" sz="3200" dirty="0" smtClean="0"/>
              <a:t>F </a:t>
            </a:r>
            <a:r>
              <a:rPr lang="ru-RU" sz="3200" dirty="0" smtClean="0"/>
              <a:t>должны насторожить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69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Как найти в </a:t>
            </a:r>
            <a:r>
              <a:rPr lang="ru-RU" sz="4400" dirty="0" err="1" smtClean="0">
                <a:solidFill>
                  <a:srgbClr val="0070C0"/>
                </a:solidFill>
              </a:rPr>
              <a:t>соцсети</a:t>
            </a:r>
            <a:r>
              <a:rPr lang="ru-RU" sz="4400" dirty="0" smtClean="0">
                <a:solidFill>
                  <a:srgbClr val="0070C0"/>
                </a:solidFill>
              </a:rPr>
              <a:t>?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4900" y="1411960"/>
            <a:ext cx="8202324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50845" y="1762057"/>
            <a:ext cx="43851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Поиск людей, вступивших в игру, можно производить </a:t>
            </a:r>
          </a:p>
          <a:p>
            <a:r>
              <a:rPr lang="ru-RU" sz="3200" dirty="0" smtClean="0"/>
              <a:t>по ХЭШТЕГАМ:</a:t>
            </a:r>
          </a:p>
          <a:p>
            <a:r>
              <a:rPr lang="ru-RU" sz="3200" dirty="0" smtClean="0"/>
              <a:t>в строку «Поиск» вводятся типичные </a:t>
            </a:r>
            <a:r>
              <a:rPr lang="ru-RU" sz="3200" dirty="0" err="1" smtClean="0"/>
              <a:t>хэштеги</a:t>
            </a:r>
            <a:r>
              <a:rPr lang="ru-RU" sz="3200" dirty="0" smtClean="0"/>
              <a:t> явления (слова без пробелов с символом </a:t>
            </a:r>
            <a:r>
              <a:rPr lang="en-US" sz="3200" dirty="0" smtClean="0"/>
              <a:t>#</a:t>
            </a:r>
            <a:r>
              <a:rPr lang="ru-RU" sz="3200" dirty="0" smtClean="0"/>
              <a:t> впереди)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14</a:t>
            </a:fld>
            <a:endParaRPr lang="ru-RU" dirty="0"/>
          </a:p>
        </p:txBody>
      </p:sp>
      <p:pic>
        <p:nvPicPr>
          <p:cNvPr id="10242" name="Picture 2" descr="https://pp.vk.me/c637221/v637221735/3da35/uSV2wlxrY7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4492" y="1411960"/>
            <a:ext cx="4292732" cy="311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73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91850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Как найти в </a:t>
            </a:r>
            <a:r>
              <a:rPr lang="ru-RU" sz="4400" dirty="0" err="1" smtClean="0">
                <a:solidFill>
                  <a:srgbClr val="0070C0"/>
                </a:solidFill>
              </a:rPr>
              <a:t>соцсети</a:t>
            </a:r>
            <a:r>
              <a:rPr lang="ru-RU" sz="4400" dirty="0" smtClean="0">
                <a:solidFill>
                  <a:srgbClr val="0070C0"/>
                </a:solidFill>
              </a:rPr>
              <a:t>?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4900" y="1518492"/>
            <a:ext cx="8291850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4901" y="1850834"/>
            <a:ext cx="851379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5">
                    <a:lumMod val="75000"/>
                  </a:schemeClr>
                </a:solidFill>
                <a:hlinkClick r:id="rId4"/>
              </a:rPr>
              <a:t>#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hlinkClick r:id="rId4"/>
              </a:rPr>
              <a:t>китыумираютвлужахбензина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3200" dirty="0">
                <a:solidFill>
                  <a:schemeClr val="accent5">
                    <a:lumMod val="75000"/>
                  </a:schemeClr>
                </a:solidFill>
                <a:hlinkClick r:id="rId5"/>
              </a:rPr>
              <a:t>#</a:t>
            </a:r>
            <a:r>
              <a:rPr lang="ru-RU" sz="3200" dirty="0" err="1" smtClean="0">
                <a:solidFill>
                  <a:schemeClr val="accent5">
                    <a:lumMod val="75000"/>
                  </a:schemeClr>
                </a:solidFill>
                <a:hlinkClick r:id="rId5"/>
              </a:rPr>
              <a:t>китыплывутвверх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hlinkClick r:id="rId6"/>
              </a:rPr>
              <a:t>#</a:t>
            </a:r>
            <a:r>
              <a:rPr lang="ru-RU" sz="3200" dirty="0" err="1" smtClean="0">
                <a:solidFill>
                  <a:schemeClr val="accent5">
                    <a:lumMod val="75000"/>
                  </a:schemeClr>
                </a:solidFill>
                <a:hlinkClick r:id="rId6"/>
              </a:rPr>
              <a:t>китыубийцы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hlinkClick r:id="rId7"/>
              </a:rPr>
              <a:t>#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hlinkClick r:id="rId7"/>
              </a:rPr>
              <a:t>f57 #f58 #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hlinkClick r:id="rId7"/>
              </a:rPr>
              <a:t>тихийдом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hlinkClick r:id="rId7"/>
              </a:rPr>
              <a:t> #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hlinkClick r:id="rId7"/>
              </a:rPr>
              <a:t>рина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hlinkClick r:id="rId7"/>
              </a:rPr>
              <a:t> #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hlinkClick r:id="rId7"/>
              </a:rPr>
              <a:t>няпока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hlinkClick r:id="rId7"/>
              </a:rPr>
              <a:t> #киты #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hlinkClick r:id="rId7"/>
              </a:rPr>
              <a:t>морекитов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hlinkClick r:id="rId8"/>
              </a:rPr>
              <a:t>#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hlinkClick r:id="rId8"/>
              </a:rPr>
              <a:t>киты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hlinkClick r:id="rId8"/>
              </a:rPr>
              <a:t> 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hlinkClick r:id="rId8"/>
              </a:rPr>
              <a:t>#57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#</a:t>
            </a:r>
            <a:r>
              <a:rPr lang="ru-RU" sz="3200" dirty="0" err="1" smtClean="0">
                <a:solidFill>
                  <a:schemeClr val="accent5">
                    <a:lumMod val="75000"/>
                  </a:schemeClr>
                </a:solidFill>
              </a:rPr>
              <a:t>конецигры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#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150звезд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#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4.20 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#</a:t>
            </a:r>
            <a:r>
              <a:rPr lang="ru-RU" sz="3200" dirty="0" err="1" smtClean="0">
                <a:solidFill>
                  <a:schemeClr val="accent5">
                    <a:lumMod val="75000"/>
                  </a:schemeClr>
                </a:solidFill>
              </a:rPr>
              <a:t>синийкит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 #</a:t>
            </a:r>
            <a:r>
              <a:rPr lang="ru-RU" sz="3200" dirty="0" err="1" smtClean="0">
                <a:solidFill>
                  <a:schemeClr val="accent5">
                    <a:lumMod val="75000"/>
                  </a:schemeClr>
                </a:solidFill>
              </a:rPr>
              <a:t>белыйкит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#</a:t>
            </a:r>
            <a:r>
              <a:rPr lang="ru-RU" sz="3200" dirty="0" err="1" smtClean="0">
                <a:solidFill>
                  <a:schemeClr val="accent5">
                    <a:lumMod val="75000"/>
                  </a:schemeClr>
                </a:solidFill>
              </a:rPr>
              <a:t>явигре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#</a:t>
            </a:r>
            <a:r>
              <a:rPr lang="ru-RU" sz="3200" dirty="0" err="1" smtClean="0">
                <a:solidFill>
                  <a:schemeClr val="accent5">
                    <a:lumMod val="75000"/>
                  </a:schemeClr>
                </a:solidFill>
              </a:rPr>
              <a:t>ждуинструкций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#</a:t>
            </a:r>
            <a:r>
              <a:rPr lang="ru-RU" sz="3200" dirty="0" err="1" smtClean="0">
                <a:solidFill>
                  <a:schemeClr val="accent5">
                    <a:lumMod val="75000"/>
                  </a:schemeClr>
                </a:solidFill>
              </a:rPr>
              <a:t>хочувигру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 #f54 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#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куратор #разбудименяв420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 #</a:t>
            </a:r>
            <a:r>
              <a:rPr lang="ru-RU" sz="3200" dirty="0" err="1" smtClean="0">
                <a:solidFill>
                  <a:schemeClr val="accent5">
                    <a:lumMod val="75000"/>
                  </a:schemeClr>
                </a:solidFill>
              </a:rPr>
              <a:t>млечныйпуть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#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хочу,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#</a:t>
            </a:r>
            <a:r>
              <a:rPr lang="ru-RU" sz="3200" dirty="0" err="1" smtClean="0">
                <a:solidFill>
                  <a:schemeClr val="accent5">
                    <a:lumMod val="75000"/>
                  </a:schemeClr>
                </a:solidFill>
              </a:rPr>
              <a:t>мур</a:t>
            </a:r>
            <a:endParaRPr lang="ru-RU" sz="32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И ЛЮБЫЕ ИХ ПРОИЗВОДНЫЕ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557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91850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Кто в группе риска?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915052" y="1615736"/>
            <a:ext cx="4811698" cy="4740996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err="1" smtClean="0"/>
              <a:t>Игроманы</a:t>
            </a:r>
            <a:endParaRPr lang="ru-RU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Поклонники </a:t>
            </a:r>
            <a:r>
              <a:rPr lang="ru-RU" sz="3200" dirty="0" err="1" smtClean="0"/>
              <a:t>анимэ</a:t>
            </a:r>
            <a:endParaRPr lang="ru-RU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Интересующиеся однополыми отношениями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Желающие признания, поддержки, утешения</a:t>
            </a:r>
          </a:p>
          <a:p>
            <a:pPr algn="ctr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16</a:t>
            </a:fld>
            <a:endParaRPr lang="ru-RU" dirty="0"/>
          </a:p>
        </p:txBody>
      </p:sp>
      <p:pic>
        <p:nvPicPr>
          <p:cNvPr id="7170" name="Picture 2" descr="https://pp.vk.me/c836726/v836726375/26185/ka5k5SnAax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958" y="1615736"/>
            <a:ext cx="3601807" cy="480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30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91850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Как это выглядит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4900" y="1518492"/>
            <a:ext cx="8291850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17</a:t>
            </a:fld>
            <a:endParaRPr lang="ru-RU" dirty="0"/>
          </a:p>
        </p:txBody>
      </p:sp>
      <p:pic>
        <p:nvPicPr>
          <p:cNvPr id="3074" name="Picture 2" descr="D:\Documents\Загрузки\киты\Screenshot_20170212-18284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6779" y="363556"/>
            <a:ext cx="2839971" cy="522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0454" y="1299990"/>
            <a:ext cx="2796325" cy="497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771" y="1131314"/>
            <a:ext cx="2839683" cy="504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68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91850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Как это выглядит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55000" y="1535532"/>
            <a:ext cx="8291850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18</a:t>
            </a:fld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000" y="1299990"/>
            <a:ext cx="8291850" cy="549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10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91850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Как это выглядит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55000" y="1535532"/>
            <a:ext cx="8291850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19</a:t>
            </a:fld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000" y="1260562"/>
            <a:ext cx="8291850" cy="55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87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Субкультура смерти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4900" y="1518492"/>
            <a:ext cx="8202324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71181" y="1850834"/>
            <a:ext cx="75135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Не новое явление</a:t>
            </a:r>
          </a:p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Особенности: </a:t>
            </a:r>
          </a:p>
          <a:p>
            <a:pPr marL="457200" indent="-457200">
              <a:buFontTx/>
              <a:buChar char="-"/>
            </a:pP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вирусный характер распространения информации в социальных сетях</a:t>
            </a:r>
          </a:p>
          <a:p>
            <a:pPr marL="457200" indent="-457200">
              <a:buFontTx/>
              <a:buChar char="-"/>
            </a:pP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нет прямых призывов к смерти, все преподносится под видом новой интересной, таинственной игры.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212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91850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Как найти человека?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55000" y="1535532"/>
            <a:ext cx="8291850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20</a:t>
            </a:fld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000" y="1260561"/>
            <a:ext cx="8291849" cy="546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верх 1"/>
          <p:cNvSpPr/>
          <p:nvPr/>
        </p:nvSpPr>
        <p:spPr>
          <a:xfrm>
            <a:off x="3515557" y="2086252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5220070" y="3948394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17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91850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Как пожаловаться?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55000" y="1535532"/>
            <a:ext cx="8291850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21</a:t>
            </a:fld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000" y="1299990"/>
            <a:ext cx="8291850" cy="532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лево 1"/>
          <p:cNvSpPr/>
          <p:nvPr/>
        </p:nvSpPr>
        <p:spPr>
          <a:xfrm>
            <a:off x="6152171" y="2796465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31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91850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Как пожаловаться?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55000" y="1535532"/>
            <a:ext cx="8291850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Franklin Gothic Book" panose="020B0503020102020204" pitchFamily="34" charset="0"/>
              </a:rPr>
              <a:t>Сообщения о ненадлежащем, противозаконном контенте принимаются на сайте </a:t>
            </a:r>
          </a:p>
          <a:p>
            <a:pPr algn="ctr"/>
            <a:r>
              <a:rPr lang="en-US" sz="2400" b="1" dirty="0">
                <a:latin typeface="Franklin Gothic Book" panose="020B0503020102020204" pitchFamily="34" charset="0"/>
                <a:hlinkClick r:id="rId4"/>
              </a:rPr>
              <a:t>http://eais.rkn.gov.ru/feedback/#</a:t>
            </a:r>
            <a:r>
              <a:rPr lang="en-US" sz="2400" b="1" dirty="0" smtClean="0">
                <a:latin typeface="Franklin Gothic Book" panose="020B0503020102020204" pitchFamily="34" charset="0"/>
                <a:hlinkClick r:id="rId4"/>
              </a:rPr>
              <a:t>formL</a:t>
            </a:r>
            <a:endParaRPr lang="ru-RU" sz="2400" b="1" dirty="0" smtClean="0">
              <a:latin typeface="Franklin Gothic Book" panose="020B0503020102020204" pitchFamily="34" charset="0"/>
            </a:endParaRPr>
          </a:p>
          <a:p>
            <a:pPr algn="ctr"/>
            <a:r>
              <a:rPr lang="ru-RU" sz="2400" dirty="0"/>
              <a:t>ЕДИНЫЙ РЕЕСТР </a:t>
            </a:r>
            <a:br>
              <a:rPr lang="ru-RU" sz="2400" dirty="0"/>
            </a:br>
            <a:r>
              <a:rPr lang="ru-RU" sz="2400" dirty="0"/>
              <a:t>доменных имен, указателей страниц сайтов в сети «Интернет» и сетевых адресов, позволяющих идентифицировать сайты в сети «Интернет», содержащие информацию, распространение которой в Российской Федерации </a:t>
            </a:r>
            <a:r>
              <a:rPr lang="ru-RU" sz="2400" dirty="0" smtClean="0"/>
              <a:t>запрещено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/>
              <a:t>А также на сайтах прокуратуры, следственного комитета, МВД, ФСБ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60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91850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Кто поможет?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55000" y="1535531"/>
            <a:ext cx="8371750" cy="5322469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Обращаться за помощью можно и нужно!</a:t>
            </a:r>
          </a:p>
          <a:p>
            <a:pPr algn="ctr"/>
            <a:endParaRPr lang="ru-RU" sz="2400" dirty="0" smtClean="0"/>
          </a:p>
          <a:p>
            <a:pPr algn="ctr"/>
            <a:endParaRPr lang="ru-RU" sz="2400"/>
          </a:p>
          <a:p>
            <a:pPr algn="ctr"/>
            <a:endParaRPr lang="ru-RU" sz="2400" dirty="0"/>
          </a:p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Уполномоченный по правам ребенка </a:t>
            </a:r>
          </a:p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 Тверской области</a:t>
            </a:r>
          </a:p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Лариса Анатольевна </a:t>
            </a:r>
            <a:r>
              <a:rPr lang="ru-RU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Мосолыгина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тел.34-18-09,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tver@rfdeti.ru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23</a:t>
            </a:fld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284" y="5214465"/>
            <a:ext cx="2645678" cy="157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59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Почему КИТЫ?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4570" y="1420838"/>
            <a:ext cx="8202324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50845" y="1669002"/>
            <a:ext cx="79363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романтических описаниях </a:t>
            </a:r>
          </a:p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игры киты преподносятся как единственные млекопитающие, сознательно готовые простится с жизнью. В этом, якобы, их сила и уникальность.</a:t>
            </a:r>
          </a:p>
          <a:p>
            <a:pPr algn="ctr"/>
            <a:endParaRPr lang="ru-RU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Franklin Gothic Heavy" panose="020B0903020102020204" pitchFamily="34" charset="0"/>
            </a:endParaRPr>
          </a:p>
          <a:p>
            <a:pPr algn="ctr"/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Heavy" panose="020B0903020102020204" pitchFamily="34" charset="0"/>
              </a:rPr>
              <a:t>«Стань китом. Стань одним из избранных. Киты ждут тебя»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3</a:t>
            </a:fld>
            <a:endParaRPr lang="ru-RU" dirty="0"/>
          </a:p>
        </p:txBody>
      </p:sp>
      <p:pic>
        <p:nvPicPr>
          <p:cNvPr id="9218" name="Picture 2" descr="https://pp.vk.me/c637329/v637329292/3219a/HpJ86M4JJF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810" y="389023"/>
            <a:ext cx="2769084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53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Где водятся киты?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4900" y="1518492"/>
            <a:ext cx="8202324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71182" y="1850834"/>
            <a:ext cx="44577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Изначально группы смерти были созданы </a:t>
            </a:r>
            <a:r>
              <a:rPr lang="ru-RU" sz="3200" dirty="0" err="1" smtClean="0"/>
              <a:t>Вконтакте</a:t>
            </a:r>
            <a:r>
              <a:rPr lang="ru-RU" sz="3200" dirty="0" smtClean="0"/>
              <a:t>, под конец 2016 года перешли в </a:t>
            </a:r>
            <a:r>
              <a:rPr lang="ru-RU" sz="3200" dirty="0"/>
              <a:t>другие социальные сети — в частности, в </a:t>
            </a:r>
            <a:r>
              <a:rPr lang="ru-RU" sz="3200" dirty="0" err="1"/>
              <a:t>Twitter</a:t>
            </a:r>
            <a:r>
              <a:rPr lang="ru-RU" sz="3200" dirty="0"/>
              <a:t> и </a:t>
            </a:r>
            <a:r>
              <a:rPr lang="ru-RU" sz="3200" dirty="0" err="1"/>
              <a:t>Instagram</a:t>
            </a:r>
            <a:r>
              <a:rPr lang="ru-RU" sz="3200" dirty="0"/>
              <a:t>. </a:t>
            </a:r>
            <a:r>
              <a:rPr lang="ru-RU" sz="3200" dirty="0" smtClean="0"/>
              <a:t>Количество запросов в день достигает 30-40 тысяч</a:t>
            </a:r>
            <a:endParaRPr lang="ru-RU" sz="3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4</a:t>
            </a:fld>
            <a:endParaRPr lang="ru-RU" dirty="0"/>
          </a:p>
        </p:txBody>
      </p:sp>
      <p:pic>
        <p:nvPicPr>
          <p:cNvPr id="11266" name="Picture 2" descr="https://pp.vk.me/c636725/v636725735/528b8/QCjsxL68hnM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3042" y="1518492"/>
            <a:ext cx="3424181" cy="483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02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Чем привлекают киты?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4900" y="1518492"/>
            <a:ext cx="8202324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71181" y="1850834"/>
            <a:ext cx="75135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-Само слово «игра» не отталкивает, а привлекает всех, кто проводит много времени в сети, не несет опасности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ru-RU" sz="3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-Таинственность, ожидание следующего уровня и нового «задания», избранность.</a:t>
            </a:r>
          </a:p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-«Бомбардировка любовью», схожая с сектами. </a:t>
            </a:r>
          </a:p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-Романтический флёр – море, небо, звезды, млечный путь, свобода.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72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Суть игры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4900" y="1518492"/>
            <a:ext cx="8202324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30314" y="1850834"/>
            <a:ext cx="80069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Вступая в игру, человек берет обязательство идти до конца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Период игры – 50 дней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Участник получает свой номер и свое задание от «куратора»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Задания усложняются с каждый уровнем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Конец игры – «выпиливание» (сведение счетов с жизнью предложенным способом)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542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Задания китов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4900" y="1518492"/>
            <a:ext cx="8202324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4900" y="1850834"/>
            <a:ext cx="82023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-   выложить </a:t>
            </a:r>
            <a:r>
              <a:rPr lang="ru-RU" sz="3200" dirty="0"/>
              <a:t>на своей стене картинку подтверждения </a:t>
            </a:r>
            <a:r>
              <a:rPr lang="ru-RU" sz="3200" dirty="0" smtClean="0"/>
              <a:t>игры (киты в небе, 4:20 и т.д.)</a:t>
            </a:r>
          </a:p>
          <a:p>
            <a:pPr marL="457200" indent="-457200">
              <a:buFontTx/>
              <a:buChar char="-"/>
            </a:pPr>
            <a:r>
              <a:rPr lang="ru-RU" sz="3200" dirty="0" smtClean="0"/>
              <a:t>сделать </a:t>
            </a:r>
            <a:r>
              <a:rPr lang="ru-RU" sz="3200" dirty="0"/>
              <a:t>фото (</a:t>
            </a:r>
            <a:r>
              <a:rPr lang="ru-RU" sz="3200" dirty="0" err="1"/>
              <a:t>сэлфи</a:t>
            </a:r>
            <a:r>
              <a:rPr lang="ru-RU" sz="3200" dirty="0"/>
              <a:t>, комнаты, вид из окна, кота и т.д</a:t>
            </a:r>
            <a:r>
              <a:rPr lang="ru-RU" sz="3200" dirty="0" smtClean="0"/>
              <a:t>.)</a:t>
            </a:r>
          </a:p>
          <a:p>
            <a:pPr marL="457200" indent="-457200">
              <a:buFontTx/>
              <a:buChar char="-"/>
            </a:pPr>
            <a:r>
              <a:rPr lang="ru-RU" sz="3200" dirty="0" smtClean="0"/>
              <a:t> сходить в определенное место, сделать чек-ин (отметка в </a:t>
            </a:r>
            <a:r>
              <a:rPr lang="ru-RU" sz="3200" dirty="0" err="1" smtClean="0"/>
              <a:t>геолокации</a:t>
            </a:r>
            <a:r>
              <a:rPr lang="ru-RU" sz="3200" dirty="0" smtClean="0"/>
              <a:t>)</a:t>
            </a:r>
          </a:p>
          <a:p>
            <a:pPr marL="457200" indent="-457200">
              <a:buFontTx/>
              <a:buChar char="-"/>
            </a:pPr>
            <a:r>
              <a:rPr lang="ru-RU" sz="3200" dirty="0"/>
              <a:t>н</a:t>
            </a:r>
            <a:r>
              <a:rPr lang="ru-RU" sz="3200" dirty="0" smtClean="0"/>
              <a:t>арисовать кита</a:t>
            </a:r>
          </a:p>
          <a:p>
            <a:pPr marL="457200" indent="-457200">
              <a:buFontTx/>
              <a:buChar char="-"/>
            </a:pPr>
            <a:r>
              <a:rPr lang="ru-RU" sz="3200" dirty="0" smtClean="0"/>
              <a:t>вырезать кита, слово, символ, линии на руке или бедре, предъявить фото</a:t>
            </a:r>
            <a:endParaRPr lang="ru-RU" sz="32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697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Что такое 4:20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4900" y="1493816"/>
            <a:ext cx="8202324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835601" y="1850834"/>
            <a:ext cx="273135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 последнем этапе «игры» участник обязан 2-3 недели вставать в 4.20 утра и заходить в </a:t>
            </a:r>
            <a:r>
              <a:rPr lang="ru-RU" sz="2800" dirty="0" err="1" smtClean="0"/>
              <a:t>соцсеть</a:t>
            </a:r>
            <a:r>
              <a:rPr lang="ru-RU" sz="2800" dirty="0" smtClean="0"/>
              <a:t> для подтверждения</a:t>
            </a:r>
          </a:p>
          <a:p>
            <a:endParaRPr lang="ru-RU" sz="2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8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44" y="2067897"/>
            <a:ext cx="5160468" cy="332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30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Почему в это верят?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4900" y="1518492"/>
            <a:ext cx="8202324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50845" y="1850834"/>
            <a:ext cx="820253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-   </a:t>
            </a:r>
            <a:r>
              <a:rPr lang="ru-RU" sz="2800" dirty="0" smtClean="0"/>
              <a:t>манит таинственность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не хватает адреналина, любви, признания, понимания близких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крушение отношений, разочарование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это модно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за компанию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хочется «переиграть» куратора, доказать, что ты хитрее</a:t>
            </a:r>
          </a:p>
          <a:p>
            <a:pPr marL="457200" indent="-457200">
              <a:buFontTx/>
              <a:buChar char="-"/>
            </a:pPr>
            <a:r>
              <a:rPr lang="ru-RU" sz="2800" dirty="0"/>
              <a:t>п</a:t>
            </a:r>
            <a:r>
              <a:rPr lang="ru-RU" sz="2800" dirty="0" smtClean="0"/>
              <a:t>роисходит подмена ценностей: игра важнее жизни, нет грани между добром и злом</a:t>
            </a:r>
            <a:endParaRPr lang="ru-RU" sz="28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007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e6a1e257e54216faa6a757a571a134121892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757</Words>
  <Application>Microsoft Office PowerPoint</Application>
  <PresentationFormat>Экран (4:3)</PresentationFormat>
  <Paragraphs>135</Paragraphs>
  <Slides>23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ЮЕА</cp:lastModifiedBy>
  <cp:revision>25</cp:revision>
  <dcterms:created xsi:type="dcterms:W3CDTF">2013-04-07T07:07:54Z</dcterms:created>
  <dcterms:modified xsi:type="dcterms:W3CDTF">2017-03-21T14:58:27Z</dcterms:modified>
</cp:coreProperties>
</file>